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301" r:id="rId6"/>
    <p:sldId id="302" r:id="rId7"/>
    <p:sldId id="303" r:id="rId8"/>
    <p:sldId id="304" r:id="rId9"/>
    <p:sldId id="264" r:id="rId10"/>
    <p:sldId id="306" r:id="rId11"/>
    <p:sldId id="312" r:id="rId12"/>
    <p:sldId id="310" r:id="rId13"/>
    <p:sldId id="307" r:id="rId14"/>
    <p:sldId id="308" r:id="rId15"/>
    <p:sldId id="309" r:id="rId16"/>
    <p:sldId id="305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3C"/>
    <a:srgbClr val="31326F"/>
    <a:srgbClr val="9DDFD3"/>
    <a:srgbClr val="DB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A68C-F40A-4BB3-9234-26A53A0C0F17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C939F-BFF8-4D54-9E21-7282F9A31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2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933E2-F790-485A-9BB7-B9DF474D8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910795-67AD-44A2-8C03-0C0566D1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DAB75-2E3E-4941-B2F8-2256BEFA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FF88AE85-322A-428E-8907-61AB49CFE541}" type="datetime1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196A4-02E9-4489-B807-25293031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B56FD-5BE6-467F-B4FE-FC203B66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1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866C-A000-41E4-B842-234C4FAE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47AFB3-A64A-4995-A784-01355D816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09B8C-DA32-49DE-B918-601DD2A2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5735-9B9E-4E63-BE3D-6D2B60889C8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2C04-58B4-4B66-BBA5-998D2640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BC0C1-76F4-4576-BF3E-02C47043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7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6BA950-945F-4666-AD4D-BFE43E155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51584-503A-4E80-9E62-F1FDB0A90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C3F92-F20A-4939-84DD-091A3C70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3F8D-9599-4041-AB48-4089D6ADFF32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03E54-E850-4967-A249-2425D680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C58C0-8318-4544-B73B-E183DD9C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5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F6395-31A7-4072-B69B-D618E128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00F43-6E61-4D6F-A553-334C5008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3BEF-17AB-4EB3-8B54-C5AAA65C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02F088EA-5119-43AD-A264-2D1481C9AAF1}" type="datetime1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45F8A-7B5A-4BBF-821C-5F7250A9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3E49-CA7C-4BBE-AEE5-E347F6CE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0D5A76C-9CE8-4B21-BA7D-0245C4EA5860}"/>
              </a:ext>
            </a:extLst>
          </p:cNvPr>
          <p:cNvSpPr/>
          <p:nvPr userDrawn="1"/>
        </p:nvSpPr>
        <p:spPr>
          <a:xfrm>
            <a:off x="0" y="365124"/>
            <a:ext cx="584200" cy="1168400"/>
          </a:xfrm>
          <a:custGeom>
            <a:avLst/>
            <a:gdLst>
              <a:gd name="connsiteX0" fmla="*/ 0 w 662782"/>
              <a:gd name="connsiteY0" fmla="*/ 0 h 1325564"/>
              <a:gd name="connsiteX1" fmla="*/ 662782 w 662782"/>
              <a:gd name="connsiteY1" fmla="*/ 662782 h 1325564"/>
              <a:gd name="connsiteX2" fmla="*/ 0 w 662782"/>
              <a:gd name="connsiteY2" fmla="*/ 1325564 h 132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782" h="1325564">
                <a:moveTo>
                  <a:pt x="0" y="0"/>
                </a:moveTo>
                <a:cubicBezTo>
                  <a:pt x="366044" y="0"/>
                  <a:pt x="662782" y="296738"/>
                  <a:pt x="662782" y="662782"/>
                </a:cubicBezTo>
                <a:cubicBezTo>
                  <a:pt x="662782" y="1028826"/>
                  <a:pt x="366044" y="1325564"/>
                  <a:pt x="0" y="1325564"/>
                </a:cubicBez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3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B4635-E764-48F8-85CD-5F1C45D6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DB053-6D1A-4C0A-B232-203B9F1DA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49E48-0B0E-4F97-9D38-C5567C9D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15257A8A-DE7F-4248-9ECB-0A8BC9241242}" type="datetime1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730D42-5C80-43DC-983C-F6416AC8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0B8DE-628A-425E-A271-38B9C4A3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6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DDF3D-C42C-4BB4-81AE-7920DDA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13D2B-5D54-45FB-83F9-F87F031E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8BCBD-2B0C-4657-8F4E-74BF2EBD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F1D23-D1EC-43CC-904E-95C54C5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DA212B2F-6A5A-4034-8B4A-86D222C6163F}" type="datetime1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1FD8E-87EB-499F-BD83-5854AA84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D431ED-DD61-4360-9D4A-F893E97C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6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A779-F365-419A-AF96-85270A9D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80EBC7-E1AF-4553-A5D7-5CEE138AE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D5404F-1526-42FF-B543-86E2DBE9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931FA3-5A61-49D1-BC2A-DDEDF78D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D3AE0-CABA-403F-9C39-DFBE05565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4FB85F-B757-49E3-8576-348AAA65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04A220BC-6F5B-47C7-98F4-F77B17218F17}" type="datetime1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F1C9A5-1806-4F34-A742-6AC19E06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8D89A2-01A9-420D-9365-124350E9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4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8AFD7-D1E1-4FC5-873B-94D870CD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8CBF07-3981-4399-9A22-AA090E08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BC971988-3A8F-48F7-9B50-2051A16FAC47}" type="datetime1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693A65-5156-4D18-8D12-5631FF6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625427-62AC-4560-BF18-64F49458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7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B4F28-24B5-4FE6-8EA2-A00A8726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8062-4476-496C-8F83-77684E33CF20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2F2C8B-1B4F-4F8E-B287-D05B3272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4F601-9694-458C-831D-21718EF7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0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B48B-A03D-44E7-8288-B8CB3FD6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C1683-FCA1-4FD8-B96A-67CAEBC45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1A351-32C6-4A4B-A9A1-75AD5A39A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3AED43-B4C2-4C4F-B4AA-2C4B898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56E42-4000-4FAA-BC59-684929054D1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D8536F-2EC0-478B-BCF0-EF9D489B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2FDE0-793E-40CB-A0CD-A9C03AD1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7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AB882-02C8-4CB3-8133-90CE5B59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31E370-E1ED-438E-9618-081559DDB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A4CF0-ED5F-4B32-B43D-80D296AF9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2CBFC-F0F0-41A4-AA3C-6CC7F9C6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349A-5DC0-420B-9307-8C63133DC83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050D5-DE6A-4B5A-AA3F-F69E2EAF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C82A6-2CD4-479D-A8BB-796C6FF4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3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422A4B-E01A-4F49-8F49-89A4193E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282DB-5CF7-42CE-ADCD-A59CC37E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4EEDC-6090-4B08-BFB8-1ABD5EDBF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6B682A73-3089-40BA-B1DC-79D0ADD2CA89}" type="datetime1">
              <a:rPr lang="ko-KR" altLang="en-US" smtClean="0"/>
              <a:pPr/>
              <a:t>2023-10-12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B2D41-3970-4022-8BAE-B6E0A2AB5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0EC4C-B0EC-4459-878C-D1A7637D1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E8888EE5-90D1-494E-993A-DCBB47F35F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63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dn.openai.com/papers/Training_language_models_to_follow_instructions_with_human_feedback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isticai.com/blog/from-transformer-architecture-to-prompt-engineer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1D8A0-DC82-4B59-A24E-25CB2053E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LLM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BE1515-ACAC-4BAB-86A3-073954E9B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</a:rPr>
              <a:t>Taemin</a:t>
            </a:r>
            <a:r>
              <a:rPr lang="en-US" altLang="ko-KR" dirty="0">
                <a:solidFill>
                  <a:schemeClr val="bg1"/>
                </a:solidFill>
              </a:rPr>
              <a:t> Lee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2023.10.12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67354-5544-4FE4-83AD-5E0C7AF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8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A2834-AF74-4AE6-B2AD-8C14AD7A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2381D-FAC3-4154-9C62-9FBD6F81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  <a:p>
            <a:pPr lvl="1"/>
            <a:r>
              <a:rPr lang="ko-KR" altLang="en-US" dirty="0"/>
              <a:t>신경망 기반</a:t>
            </a:r>
            <a:endParaRPr lang="en-US" altLang="ko-KR" dirty="0"/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 err="1"/>
              <a:t>어텐션</a:t>
            </a:r>
            <a:r>
              <a:rPr lang="ko-KR" altLang="en-US" dirty="0"/>
              <a:t> 구조 확립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7238-BFAD-4008-AF83-96A29ABC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06EF7-3152-4EB7-BB26-756CA5CC4AB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arxiv.org/pdf/1706.03762.pdf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AA3F12-A083-4842-B02F-8BAF5846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31" y="475457"/>
            <a:ext cx="5155879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D943C-7336-440C-A111-BF9C66AD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18" y="1505938"/>
            <a:ext cx="4706304" cy="48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A2834-AF74-4AE6-B2AD-8C14AD7A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2381D-FAC3-4154-9C62-9FBD6F81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7238-BFAD-4008-AF83-96A29ABC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8398EC-9C26-4CED-B09B-FF06737C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13" y="4482"/>
            <a:ext cx="3072967" cy="3137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F7438-54DB-468A-95B2-47526E04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7" y="2232691"/>
            <a:ext cx="8638175" cy="46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1BDFF-B2F7-48BA-B87C-BED05996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2C999-4F27-492A-B260-865331DAD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 Architecture (2017)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DB764-C700-4CA4-858D-DC99DC8A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B80C3-8A62-4545-94CA-54F85F95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3502905"/>
            <a:ext cx="9821646" cy="2362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47EA4D-4ABE-4C60-A370-41FE16CF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713" y="4482"/>
            <a:ext cx="3072967" cy="31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FEA85-733E-4496-A1FE-BDA87FD9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2E071-03D5-4D9B-A78D-BEC4E6A4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GPT-3 (2020)</a:t>
            </a:r>
          </a:p>
          <a:p>
            <a:pPr lvl="1"/>
            <a:r>
              <a:rPr lang="en-US" altLang="ko-KR" dirty="0"/>
              <a:t>1,750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모델 다중 작업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몇 개의 예시를 주어 </a:t>
            </a:r>
            <a:r>
              <a:rPr lang="en-US" altLang="ko-KR" dirty="0"/>
              <a:t>(few-shot)</a:t>
            </a:r>
            <a:br>
              <a:rPr lang="en-US" altLang="ko-KR" dirty="0"/>
            </a:br>
            <a:r>
              <a:rPr lang="ko-KR" altLang="en-US" dirty="0"/>
              <a:t>새로운 요구사항 처리 가능성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언어 지능의 범용성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45969-DC23-41FB-B5CB-F8EC8C55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7ED9-22C5-4D3B-B861-4784CEA169F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arxiv.org/pdf/2005.14165.pdf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97EE73-59C9-4153-A7CF-119C780A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55" y="622977"/>
            <a:ext cx="4579467" cy="5612046"/>
          </a:xfrm>
          <a:prstGeom prst="rect">
            <a:avLst/>
          </a:prstGeom>
        </p:spPr>
      </p:pic>
      <p:pic>
        <p:nvPicPr>
          <p:cNvPr id="4100" name="Picture 4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1451CBBA-3324-4F9F-9868-F00DC718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9" y="1558271"/>
            <a:ext cx="5890198" cy="37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PT-3 and the Next Generation of AI-Powered Services | DataCamp">
            <a:extLst>
              <a:ext uri="{FF2B5EF4-FFF2-40B4-BE49-F238E27FC236}">
                <a16:creationId xmlns:a16="http://schemas.microsoft.com/office/drawing/2014/main" id="{F629B541-FA8A-4843-800F-8704F5045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9" y="2628503"/>
            <a:ext cx="6128034" cy="37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2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FEA85-733E-4496-A1FE-BDA87FD9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2E071-03D5-4D9B-A78D-BEC4E6A4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FLAN (2021)</a:t>
            </a:r>
          </a:p>
          <a:p>
            <a:pPr lvl="1"/>
            <a:r>
              <a:rPr lang="en-US" altLang="ko-KR" dirty="0"/>
              <a:t>1,370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모델 다중 작업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작업의 </a:t>
            </a:r>
            <a:r>
              <a:rPr lang="ko-KR" altLang="en-US" dirty="0" err="1"/>
              <a:t>지시문</a:t>
            </a:r>
            <a:r>
              <a:rPr lang="en-US" altLang="ko-KR" dirty="0"/>
              <a:t>(instruction)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충분한 매개변수가 주어졌을 때</a:t>
            </a:r>
            <a:br>
              <a:rPr lang="en-US" altLang="ko-KR" dirty="0"/>
            </a:br>
            <a:r>
              <a:rPr lang="ko-KR" altLang="en-US" dirty="0"/>
              <a:t>서로 다른 </a:t>
            </a:r>
            <a:r>
              <a:rPr lang="en-US" altLang="ko-KR" dirty="0"/>
              <a:t>task</a:t>
            </a:r>
            <a:r>
              <a:rPr lang="ko-KR" altLang="en-US" dirty="0"/>
              <a:t> 사이의 </a:t>
            </a:r>
            <a:br>
              <a:rPr lang="en-US" altLang="ko-KR" dirty="0"/>
            </a:br>
            <a:r>
              <a:rPr lang="ko-KR" altLang="en-US" dirty="0" err="1"/>
              <a:t>통섭</a:t>
            </a:r>
            <a:r>
              <a:rPr lang="en-US" altLang="ko-KR" dirty="0"/>
              <a:t>(Consilience)</a:t>
            </a:r>
            <a:r>
              <a:rPr lang="ko-KR" altLang="en-US" dirty="0"/>
              <a:t> 현상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45969-DC23-41FB-B5CB-F8EC8C55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F8066-2257-45A0-AC82-0708025A056A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arxiv.org/pdf/2109.01652.pdf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354CD6-1045-4F53-8965-42319B2C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00" y="0"/>
            <a:ext cx="4276775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6AE9D4-5FA1-49F8-9D25-DBDA1293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572" y="1787219"/>
            <a:ext cx="5055627" cy="30303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BE163F-5CCA-4E42-8EC5-EE008380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398" y="3935506"/>
            <a:ext cx="4431214" cy="29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EE028-7FB4-4563-8CC7-EFDFAF82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Large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28A0A-24C7-4D7F-8EAA-20659CF7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InstructGPT</a:t>
            </a:r>
            <a:r>
              <a:rPr lang="en-US" altLang="ko-KR" dirty="0"/>
              <a:t> (2022)</a:t>
            </a:r>
          </a:p>
          <a:p>
            <a:pPr lvl="1"/>
            <a:r>
              <a:rPr lang="en-US" altLang="ko-KR" dirty="0"/>
              <a:t>1,750</a:t>
            </a:r>
            <a:r>
              <a:rPr lang="ko-KR" altLang="en-US" dirty="0"/>
              <a:t>억 개의 파라미터로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강화학습으로 문장 생성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D3CEA-2BE7-4B72-A03F-49F78AFC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A14F-AC85-4031-86F0-8D966E99A932}"/>
              </a:ext>
            </a:extLst>
          </p:cNvPr>
          <p:cNvSpPr txBox="1"/>
          <p:nvPr/>
        </p:nvSpPr>
        <p:spPr>
          <a:xfrm>
            <a:off x="0" y="6488668"/>
            <a:ext cx="939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Training_language_models_to_follow_instructions_with_human_feedback.pdf (openai.com)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9770F3-6371-456A-9426-A131A747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48" y="33430"/>
            <a:ext cx="5128389" cy="6492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760BB-01F6-42E0-9E23-D66FC469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87" y="1610568"/>
            <a:ext cx="6769650" cy="4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Commercial LLM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54117-FE20-49BF-A352-BCB5C286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Commercial 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CE2A6-E5C0-405C-ADAB-54AAAB44F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ChatGPT</a:t>
            </a:r>
            <a:r>
              <a:rPr lang="en-US" altLang="ko-KR" dirty="0"/>
              <a:t> (2022)</a:t>
            </a:r>
          </a:p>
          <a:p>
            <a:r>
              <a:rPr lang="en-US" altLang="ko-KR" dirty="0"/>
              <a:t>GPT-4 (2023)</a:t>
            </a:r>
          </a:p>
          <a:p>
            <a:r>
              <a:rPr lang="en-US" altLang="ko-KR" dirty="0" err="1"/>
              <a:t>BingAI</a:t>
            </a:r>
            <a:r>
              <a:rPr lang="en-US" altLang="ko-KR" dirty="0"/>
              <a:t> (2023)</a:t>
            </a:r>
          </a:p>
          <a:p>
            <a:endParaRPr lang="en-US" altLang="ko-KR" dirty="0"/>
          </a:p>
          <a:p>
            <a:r>
              <a:rPr lang="en-US" altLang="ko-KR" dirty="0"/>
              <a:t>Bard (2023)</a:t>
            </a:r>
          </a:p>
          <a:p>
            <a:endParaRPr lang="en-US" altLang="ko-KR" dirty="0"/>
          </a:p>
          <a:p>
            <a:r>
              <a:rPr lang="en-US" altLang="ko-KR" dirty="0" err="1"/>
              <a:t>HyperClova</a:t>
            </a:r>
            <a:r>
              <a:rPr lang="en-US" altLang="ko-KR" dirty="0"/>
              <a:t>-X (2023)</a:t>
            </a:r>
          </a:p>
          <a:p>
            <a:endParaRPr lang="en-US" altLang="ko-KR" dirty="0"/>
          </a:p>
          <a:p>
            <a:r>
              <a:rPr lang="en-US" altLang="ko-KR" dirty="0"/>
              <a:t>And so on…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C1A56-E2C7-4A9A-8493-BAD743A6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7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Open LLM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7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323405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323405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36226" y="4031149"/>
            <a:ext cx="1394512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80387" y="3953552"/>
            <a:ext cx="1394512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0" name="Picture 6" descr="생일 맞이한 '페이커' 이상혁, 1억 원 상당 스포츠카 받았다">
            <a:extLst>
              <a:ext uri="{FF2B5EF4-FFF2-40B4-BE49-F238E27FC236}">
                <a16:creationId xmlns:a16="http://schemas.microsoft.com/office/drawing/2014/main" id="{15830483-1CCF-42BF-8C6D-4D328A54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2" y="2327212"/>
            <a:ext cx="2340080" cy="22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92744-0EEE-4F01-B1CD-1D2368DDBFC5}"/>
              </a:ext>
            </a:extLst>
          </p:cNvPr>
          <p:cNvSpPr txBox="1"/>
          <p:nvPr/>
        </p:nvSpPr>
        <p:spPr>
          <a:xfrm>
            <a:off x="216538" y="4530184"/>
            <a:ext cx="231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젊은 나이에 무리한 신차 구매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FFFFA2-1B3C-4A65-8598-11602899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536" y="1690688"/>
            <a:ext cx="2629267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4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54117-FE20-49BF-A352-BCB5C286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LLM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CE2A6-E5C0-405C-ADAB-54AAAB44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3021" cy="4351338"/>
          </a:xfrm>
        </p:spPr>
        <p:txBody>
          <a:bodyPr/>
          <a:lstStyle/>
          <a:p>
            <a:r>
              <a:rPr lang="en-US" altLang="ko-KR" dirty="0" err="1"/>
              <a:t>LLaMa</a:t>
            </a:r>
            <a:r>
              <a:rPr lang="en-US" altLang="ko-KR" dirty="0"/>
              <a:t> 1,2 (2022, 2023)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700</a:t>
            </a:r>
            <a:r>
              <a:rPr lang="ko-KR" altLang="en-US" dirty="0"/>
              <a:t>억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Polyglot-ko (2022)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128</a:t>
            </a:r>
            <a:r>
              <a:rPr lang="ko-KR" altLang="en-US" dirty="0"/>
              <a:t>억 매개변수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C1A56-E2C7-4A9A-8493-BAD743A6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7815A-3427-40EE-8FAC-51DC79C9ACB6}"/>
              </a:ext>
            </a:extLst>
          </p:cNvPr>
          <p:cNvSpPr txBox="1"/>
          <p:nvPr/>
        </p:nvSpPr>
        <p:spPr>
          <a:xfrm>
            <a:off x="7859111" y="815701"/>
            <a:ext cx="17184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Alpaca</a:t>
            </a:r>
          </a:p>
          <a:p>
            <a:r>
              <a:rPr lang="en-US" altLang="ko-KR" dirty="0"/>
              <a:t>Vicuna</a:t>
            </a:r>
          </a:p>
          <a:p>
            <a:r>
              <a:rPr lang="en-US" altLang="ko-KR" dirty="0" err="1"/>
              <a:t>Guanacco</a:t>
            </a:r>
            <a:endParaRPr lang="en-US" altLang="ko-KR" dirty="0"/>
          </a:p>
          <a:p>
            <a:r>
              <a:rPr lang="en-US" altLang="ko-KR" dirty="0"/>
              <a:t>Platypus</a:t>
            </a:r>
          </a:p>
          <a:p>
            <a:r>
              <a:rPr lang="en-US" altLang="ko-KR" dirty="0" err="1"/>
              <a:t>OpenOrca</a:t>
            </a:r>
            <a:endParaRPr lang="en-US" altLang="ko-KR" dirty="0"/>
          </a:p>
          <a:p>
            <a:r>
              <a:rPr lang="en-US" altLang="ko-KR" dirty="0" err="1"/>
              <a:t>FashionGPT</a:t>
            </a:r>
            <a:endParaRPr lang="en-US" altLang="ko-KR" dirty="0"/>
          </a:p>
          <a:p>
            <a:r>
              <a:rPr lang="en-US" altLang="ko-KR" dirty="0"/>
              <a:t>LLaMa2-ko</a:t>
            </a:r>
          </a:p>
          <a:p>
            <a:r>
              <a:rPr lang="en-US" altLang="ko-KR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A24EF-E77B-4635-9F4F-47D4C71F2EBD}"/>
              </a:ext>
            </a:extLst>
          </p:cNvPr>
          <p:cNvSpPr txBox="1"/>
          <p:nvPr/>
        </p:nvSpPr>
        <p:spPr>
          <a:xfrm>
            <a:off x="7859111" y="3752826"/>
            <a:ext cx="1269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KoAlpaca</a:t>
            </a:r>
            <a:endParaRPr lang="en-US" altLang="ko-KR" dirty="0"/>
          </a:p>
          <a:p>
            <a:r>
              <a:rPr lang="en-US" altLang="ko-KR" dirty="0"/>
              <a:t>KULLM</a:t>
            </a:r>
          </a:p>
          <a:p>
            <a:r>
              <a:rPr lang="en-US" altLang="ko-KR" dirty="0"/>
              <a:t>…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13F6831-845B-4911-BDB6-319CB102B459}"/>
              </a:ext>
            </a:extLst>
          </p:cNvPr>
          <p:cNvSpPr/>
          <p:nvPr/>
        </p:nvSpPr>
        <p:spPr>
          <a:xfrm>
            <a:off x="5510048" y="2041634"/>
            <a:ext cx="1718441" cy="29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Instruction tuning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49AAC6-48E2-4E3A-857D-BD9CEB237A45}"/>
              </a:ext>
            </a:extLst>
          </p:cNvPr>
          <p:cNvSpPr/>
          <p:nvPr/>
        </p:nvSpPr>
        <p:spPr>
          <a:xfrm>
            <a:off x="5510048" y="3985528"/>
            <a:ext cx="1718441" cy="29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Instruction tuning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1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B9687-B5F6-49A9-9EE3-C65D770C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LLM Leaderboard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2EC44-5146-4FFD-ABBC-1E19E2D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97F80543-8127-4CBA-9802-8DEAD1B23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97909"/>
            <a:ext cx="10515600" cy="3692769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F756F5-ABD8-41C7-B15C-D1EB15B1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472"/>
            <a:ext cx="12192000" cy="19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B9687-B5F6-49A9-9EE3-C65D770C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Ko-LLM Leaderboard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2EC44-5146-4FFD-ABBC-1E19E2D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33956-84CD-4873-8EFD-A90B06A0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77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FC9AE1-71BC-46BB-85E2-13C63D09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702"/>
            <a:ext cx="12192000" cy="41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Any Question?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3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2693967"/>
            <a:ext cx="148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</a:t>
            </a:r>
            <a:br>
              <a:rPr lang="en-US" altLang="ko-KR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 사항</a:t>
            </a:r>
            <a:br>
              <a:rPr lang="en-US" altLang="ko-KR" dirty="0"/>
            </a:br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2940647"/>
            <a:ext cx="14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비 정형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43180" y="4038102"/>
            <a:ext cx="1380605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72181" y="3945346"/>
            <a:ext cx="1410924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3FCBB1E8-1687-42C9-914F-CD5FE69B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63" y="1832016"/>
            <a:ext cx="3074566" cy="31939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4CBD81-DD97-4AE3-847E-96E494737118}"/>
              </a:ext>
            </a:extLst>
          </p:cNvPr>
          <p:cNvSpPr txBox="1"/>
          <p:nvPr/>
        </p:nvSpPr>
        <p:spPr>
          <a:xfrm>
            <a:off x="74451" y="2828834"/>
            <a:ext cx="2571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컴퓨터를 이용해 삶의 방정식을 푸는 르네상스 시대의 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7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손흥민, 토트넘 캡틴 됐다… 그가 후배에게 밝힌 성공 비결은 '이것'">
            <a:extLst>
              <a:ext uri="{FF2B5EF4-FFF2-40B4-BE49-F238E27FC236}">
                <a16:creationId xmlns:a16="http://schemas.microsoft.com/office/drawing/2014/main" id="{A7DC9F49-3203-4522-B245-BB4A5ECD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88" y="2075481"/>
            <a:ext cx="3016441" cy="33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F8EA8-9C22-46ED-93FA-A8B828F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9DC94-6478-4C78-886C-D6F3D640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1C48A-30A1-4BEB-A0F4-03ABF67BC1B4}"/>
              </a:ext>
            </a:extLst>
          </p:cNvPr>
          <p:cNvSpPr txBox="1"/>
          <p:nvPr/>
        </p:nvSpPr>
        <p:spPr>
          <a:xfrm>
            <a:off x="2621559" y="2390111"/>
            <a:ext cx="148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</a:t>
            </a:r>
            <a:br>
              <a:rPr lang="en-US" altLang="ko-KR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 사항 문장</a:t>
            </a:r>
            <a:br>
              <a:rPr lang="en-US" altLang="ko-KR" dirty="0"/>
            </a:br>
            <a:r>
              <a:rPr lang="ko-KR" altLang="en-US" dirty="0"/>
              <a:t>입력 데이터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4E53B-EAD4-4952-9133-D334C830E329}"/>
              </a:ext>
            </a:extLst>
          </p:cNvPr>
          <p:cNvSpPr/>
          <p:nvPr/>
        </p:nvSpPr>
        <p:spPr>
          <a:xfrm>
            <a:off x="4555222" y="2737119"/>
            <a:ext cx="2223083" cy="136321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BBDF-7032-4E9B-9DEC-60EAEC160214}"/>
              </a:ext>
            </a:extLst>
          </p:cNvPr>
          <p:cNvSpPr txBox="1"/>
          <p:nvPr/>
        </p:nvSpPr>
        <p:spPr>
          <a:xfrm>
            <a:off x="7382311" y="2940647"/>
            <a:ext cx="14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문장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결과 데이터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FAE0E0-BD9A-4F8A-A1AB-18440F119178}"/>
              </a:ext>
            </a:extLst>
          </p:cNvPr>
          <p:cNvCxnSpPr/>
          <p:nvPr/>
        </p:nvCxnSpPr>
        <p:spPr>
          <a:xfrm>
            <a:off x="4106411" y="3418724"/>
            <a:ext cx="4488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1D351D-44F9-41B2-83CF-91F567716396}"/>
              </a:ext>
            </a:extLst>
          </p:cNvPr>
          <p:cNvCxnSpPr>
            <a:cxnSpLocks/>
          </p:cNvCxnSpPr>
          <p:nvPr/>
        </p:nvCxnSpPr>
        <p:spPr>
          <a:xfrm flipV="1">
            <a:off x="6778305" y="3418724"/>
            <a:ext cx="604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18351-03D1-4416-AD9C-9DC282729F78}"/>
              </a:ext>
            </a:extLst>
          </p:cNvPr>
          <p:cNvSpPr txBox="1"/>
          <p:nvPr/>
        </p:nvSpPr>
        <p:spPr>
          <a:xfrm>
            <a:off x="1073790" y="1580990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AI Program</a:t>
            </a:r>
            <a:endParaRPr lang="ko-KR" altLang="en-US" i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E6EE0-5A62-4FFD-AC30-D75807C4F3DD}"/>
              </a:ext>
            </a:extLst>
          </p:cNvPr>
          <p:cNvSpPr/>
          <p:nvPr/>
        </p:nvSpPr>
        <p:spPr>
          <a:xfrm>
            <a:off x="3902979" y="4668684"/>
            <a:ext cx="3527570" cy="658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기계 학습 알고리즘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4866343-E4A4-443A-8BC8-3FC208F724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16200000" flipH="1">
            <a:off x="2929751" y="4024674"/>
            <a:ext cx="1407462" cy="538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848B08-16D7-41CA-809A-E81A6504B5E5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072181" y="3945346"/>
            <a:ext cx="1410924" cy="69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C2E9B-9062-4A9A-9291-A08436265118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5666764" y="4100330"/>
            <a:ext cx="0" cy="5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4CBD81-DD97-4AE3-847E-96E494737118}"/>
              </a:ext>
            </a:extLst>
          </p:cNvPr>
          <p:cNvSpPr txBox="1"/>
          <p:nvPr/>
        </p:nvSpPr>
        <p:spPr>
          <a:xfrm>
            <a:off x="74451" y="2828834"/>
            <a:ext cx="257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토트넘의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프리미어리그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달성에 대해 찬사를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보내는 시를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줄 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이내로 작성해줘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514812-4F08-4194-B203-6FD09536853B}"/>
              </a:ext>
            </a:extLst>
          </p:cNvPr>
          <p:cNvSpPr txBox="1"/>
          <p:nvPr/>
        </p:nvSpPr>
        <p:spPr>
          <a:xfrm>
            <a:off x="8915401" y="1519876"/>
            <a:ext cx="3102428" cy="397031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“</a:t>
            </a: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토트넘의 위대한 승리를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축하합니다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프리미어리그 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위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영광스런 순발력을 보여줘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!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맨체스터를 넘어 달린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승리의 꿈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팬들의 응원이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뒷받침해주는 힘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!</a:t>
            </a:r>
          </a:p>
          <a:p>
            <a:pPr algn="ctr"/>
            <a:endParaRPr lang="en-US" altLang="ko-KR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이길 준비가 된 </a:t>
            </a:r>
            <a:b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</a:br>
            <a:r>
              <a:rPr lang="ko-KR" altLang="en-US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리더십을 믿습니다</a:t>
            </a:r>
            <a:r>
              <a:rPr lang="en-US" altLang="ko-KR" dirty="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.”</a:t>
            </a:r>
            <a:endParaRPr lang="ko-KR" altLang="en-US" dirty="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0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85DBD-AE30-47B6-8B7F-080797F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659A6-CA84-4E6F-A17C-12E192F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FE04C-5BB1-478A-984D-9A43CDA884BD}"/>
              </a:ext>
            </a:extLst>
          </p:cNvPr>
          <p:cNvSpPr txBox="1"/>
          <p:nvPr/>
        </p:nvSpPr>
        <p:spPr>
          <a:xfrm>
            <a:off x="2362671" y="2223444"/>
            <a:ext cx="7741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3">
                    <a:lumMod val="50000"/>
                  </a:schemeClr>
                </a:solidFill>
              </a:rPr>
              <a:t>Large</a:t>
            </a:r>
            <a:r>
              <a:rPr lang="en-US" altLang="ko-KR" sz="6000" dirty="0"/>
              <a:t> </a:t>
            </a:r>
            <a:r>
              <a:rPr lang="en-US" altLang="ko-KR" sz="6000" dirty="0">
                <a:solidFill>
                  <a:srgbClr val="7030A0"/>
                </a:solidFill>
              </a:rPr>
              <a:t>Language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1E9E-9B7D-4664-AAD4-49E22FEE9927}"/>
              </a:ext>
            </a:extLst>
          </p:cNvPr>
          <p:cNvSpPr txBox="1"/>
          <p:nvPr/>
        </p:nvSpPr>
        <p:spPr>
          <a:xfrm>
            <a:off x="3044212" y="3499247"/>
            <a:ext cx="6099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3">
                    <a:lumMod val="50000"/>
                  </a:schemeClr>
                </a:solidFill>
              </a:rPr>
              <a:t>초거대</a:t>
            </a:r>
            <a:r>
              <a:rPr lang="ko-KR" altLang="en-US" sz="6000" dirty="0"/>
              <a:t> </a:t>
            </a:r>
            <a:r>
              <a:rPr lang="ko-KR" altLang="en-US" sz="6000" dirty="0">
                <a:solidFill>
                  <a:srgbClr val="7030A0"/>
                </a:solidFill>
              </a:rPr>
              <a:t>언어 모델</a:t>
            </a:r>
          </a:p>
        </p:txBody>
      </p:sp>
    </p:spTree>
    <p:extLst>
      <p:ext uri="{BB962C8B-B14F-4D97-AF65-F5344CB8AC3E}">
        <p14:creationId xmlns:p14="http://schemas.microsoft.com/office/powerpoint/2010/main" val="238005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BF2E82-344B-4448-A5E3-8CFE3955BE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B2F87-7508-4D49-8A52-B5FD0A3F6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81545-B359-489E-A82E-86A22E63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5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88107A-A957-46B9-A484-B866F824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785121"/>
            <a:ext cx="1178407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427862-DF99-41C4-94EA-75D3BBE2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24" y="2376713"/>
            <a:ext cx="5835852" cy="43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FB161-F86B-4F76-A7C9-CC348D4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318A4-BB7A-4A85-9EF6-61C97E5B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</a:t>
            </a:r>
            <a:r>
              <a:rPr lang="en-US" altLang="ko-KR" dirty="0"/>
              <a:t>(token)</a:t>
            </a:r>
            <a:r>
              <a:rPr lang="ko-KR" altLang="en-US" dirty="0"/>
              <a:t> 간의 관계를 이용하여 예측하는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86D8-A59B-45C3-BCF4-234EEB0F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8EE5-90D1-494E-993A-DCBB47F35FF0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074" name="Picture 2" descr="Language Modeling Approaches">
            <a:extLst>
              <a:ext uri="{FF2B5EF4-FFF2-40B4-BE49-F238E27FC236}">
                <a16:creationId xmlns:a16="http://schemas.microsoft.com/office/drawing/2014/main" id="{DAAE7F2D-C6D8-4491-B3C5-40338139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4" y="2512219"/>
            <a:ext cx="9144000" cy="36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7F06F-5B8B-4FCD-A9D3-91E960353EB7}"/>
              </a:ext>
            </a:extLst>
          </p:cNvPr>
          <p:cNvSpPr txBox="1"/>
          <p:nvPr/>
        </p:nvSpPr>
        <p:spPr>
          <a:xfrm>
            <a:off x="753035" y="6604084"/>
            <a:ext cx="11261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Overview of Large Language Models: From Transformer Architecture to Prompt Engineering (holisticai.com)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AED09-102C-4889-8007-368244754951}"/>
              </a:ext>
            </a:extLst>
          </p:cNvPr>
          <p:cNvSpPr txBox="1"/>
          <p:nvPr/>
        </p:nvSpPr>
        <p:spPr>
          <a:xfrm>
            <a:off x="218442" y="5088488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9597D-9390-4C5D-AB22-1E2A64AAB833}"/>
              </a:ext>
            </a:extLst>
          </p:cNvPr>
          <p:cNvSpPr txBox="1"/>
          <p:nvPr/>
        </p:nvSpPr>
        <p:spPr>
          <a:xfrm>
            <a:off x="218442" y="2836952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데이터</a:t>
            </a:r>
          </a:p>
        </p:txBody>
      </p:sp>
    </p:spTree>
    <p:extLst>
      <p:ext uri="{BB962C8B-B14F-4D97-AF65-F5344CB8AC3E}">
        <p14:creationId xmlns:p14="http://schemas.microsoft.com/office/powerpoint/2010/main" val="130707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93C"/>
      </a:accent1>
      <a:accent2>
        <a:srgbClr val="DBF6E9"/>
      </a:accent2>
      <a:accent3>
        <a:srgbClr val="9DDFD3"/>
      </a:accent3>
      <a:accent4>
        <a:srgbClr val="31326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_Pro Bold"/>
        <a:ea typeface="KoPubWorld돋움체_Pro Bold"/>
        <a:cs typeface=""/>
      </a:majorFont>
      <a:minorFont>
        <a:latin typeface="KoPubWorld돋움체_Pro Medium"/>
        <a:ea typeface="KoPubWorld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9CBCEA0447B9A4B85B57EC21892553C" ma:contentTypeVersion="12" ma:contentTypeDescription="새 문서를 만듭니다." ma:contentTypeScope="" ma:versionID="ff3ee406058343a6cf0f8232d3ebde84">
  <xsd:schema xmlns:xsd="http://www.w3.org/2001/XMLSchema" xmlns:xs="http://www.w3.org/2001/XMLSchema" xmlns:p="http://schemas.microsoft.com/office/2006/metadata/properties" xmlns:ns3="7f54d80b-bbf9-496e-b309-84ee45432ba1" xmlns:ns4="15c2b188-a25e-48b2-8ce7-dc3138906521" targetNamespace="http://schemas.microsoft.com/office/2006/metadata/properties" ma:root="true" ma:fieldsID="15812c1188d05dc797eff16b467a580c" ns3:_="" ns4:_="">
    <xsd:import namespace="7f54d80b-bbf9-496e-b309-84ee45432ba1"/>
    <xsd:import namespace="15c2b188-a25e-48b2-8ce7-dc313890652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4d80b-bbf9-496e-b309-84ee45432b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2b188-a25e-48b2-8ce7-dc31389065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DBEC66-DF28-4D6A-8B9A-A63D9338AE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54d80b-bbf9-496e-b309-84ee45432ba1"/>
    <ds:schemaRef ds:uri="15c2b188-a25e-48b2-8ce7-dc31389065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5D871C-8E69-4025-91CB-8099C51F5A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F5EBC0-7C0B-4CEA-B548-3350383D07BA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15c2b188-a25e-48b2-8ce7-dc3138906521"/>
    <ds:schemaRef ds:uri="7f54d80b-bbf9-496e-b309-84ee45432ba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10343</TotalTime>
  <Words>459</Words>
  <Application>Microsoft Office PowerPoint</Application>
  <PresentationFormat>와이드스크린</PresentationFormat>
  <Paragraphs>143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G마켓 산스 TTF Medium</vt:lpstr>
      <vt:lpstr>KoPubWorld돋움체 Bold</vt:lpstr>
      <vt:lpstr>KoPubWorld돋움체 Medium</vt:lpstr>
      <vt:lpstr>KoPubWorld돋움체_Pro Medium</vt:lpstr>
      <vt:lpstr>KoPubWorld바탕체 Bold</vt:lpstr>
      <vt:lpstr>맑은 고딕</vt:lpstr>
      <vt:lpstr>Arial</vt:lpstr>
      <vt:lpstr>Office 테마</vt:lpstr>
      <vt:lpstr>LLM</vt:lpstr>
      <vt:lpstr>인공지능 프로그램</vt:lpstr>
      <vt:lpstr>생성형 AI</vt:lpstr>
      <vt:lpstr>LLM</vt:lpstr>
      <vt:lpstr>LLM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Large Language Model</vt:lpstr>
      <vt:lpstr>Large Language Model</vt:lpstr>
      <vt:lpstr>Large Language Model</vt:lpstr>
      <vt:lpstr>Large Language Model</vt:lpstr>
      <vt:lpstr>Commercial LLM</vt:lpstr>
      <vt:lpstr>Commercial LLM</vt:lpstr>
      <vt:lpstr>Open LLM</vt:lpstr>
      <vt:lpstr>Open LLM</vt:lpstr>
      <vt:lpstr>Open LLM Leaderboard</vt:lpstr>
      <vt:lpstr>Open Ko-LLM Leaderboard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</dc:title>
  <dc:creator>이태민</dc:creator>
  <cp:lastModifiedBy>이 태민</cp:lastModifiedBy>
  <cp:revision>126</cp:revision>
  <dcterms:created xsi:type="dcterms:W3CDTF">2021-03-24T07:08:28Z</dcterms:created>
  <dcterms:modified xsi:type="dcterms:W3CDTF">2023-10-12T10:35:03Z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0x010100C9CBCEA0447B9A4B85B57EC21892553C</vt:lpwstr>
  </property>
</Properties>
</file>